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</p:sldMasterIdLst>
  <p:notesMasterIdLst>
    <p:notesMasterId r:id="rId14"/>
  </p:notesMasterIdLst>
  <p:sldIdLst>
    <p:sldId id="281" r:id="rId3"/>
    <p:sldId id="309" r:id="rId4"/>
    <p:sldId id="310" r:id="rId5"/>
    <p:sldId id="320" r:id="rId6"/>
    <p:sldId id="317" r:id="rId7"/>
    <p:sldId id="318" r:id="rId8"/>
    <p:sldId id="313" r:id="rId9"/>
    <p:sldId id="314" r:id="rId10"/>
    <p:sldId id="315" r:id="rId11"/>
    <p:sldId id="316" r:id="rId12"/>
    <p:sldId id="256" r:id="rId13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68" autoAdjust="0"/>
    <p:restoredTop sz="89531" autoAdjust="0"/>
  </p:normalViewPr>
  <p:slideViewPr>
    <p:cSldViewPr snapToGrid="0">
      <p:cViewPr varScale="1">
        <p:scale>
          <a:sx n="67" d="100"/>
          <a:sy n="67" d="100"/>
        </p:scale>
        <p:origin x="6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696B0-5B79-4558-B4A5-EC9B7F66569B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BD76B-404F-4649-B7FF-C4801064A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5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DCE2-7ED1-4A69-B13C-6FDDD77483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17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DCE2-7ED1-4A69-B13C-6FDDD77483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67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BD76B-404F-4649-B7FF-C4801064A3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4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DCE2-7ED1-4A69-B13C-6FDDD77483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7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DCE2-7ED1-4A69-B13C-6FDDD77483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0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BD76B-404F-4649-B7FF-C4801064A3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96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DCE2-7ED1-4A69-B13C-6FDDD77483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5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DCE2-7ED1-4A69-B13C-6FDDD77483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76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DCE2-7ED1-4A69-B13C-6FDDD77483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92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6A861-09C9-544C-ADA9-11F72305784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62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DCE2-7ED1-4A69-B13C-6FDDD77483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1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569F-BD6E-4DD3-9AEE-177DFECBF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D5222-AB5A-412C-9702-F9652EAAC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18143-165C-4C66-BBA5-D7CEBD4D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92AE-F450-44C8-8C37-E7B355FC5A9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549D2-E53C-4996-B11B-7C62E6D03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3D5F5-23DA-49B9-9E9E-DC8F4648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7F3-E667-44C6-A4F0-EFF54BA9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5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BCD70-7E60-4B8B-8757-85042A81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1877AB-7F8D-4809-BABF-DA2FD69D9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4E129-7F4D-446C-BC65-DD996CF5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92AE-F450-44C8-8C37-E7B355FC5A9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0EE49-D336-4D0E-80BF-C591C661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94248-603A-499A-8DC9-218FE174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7F3-E667-44C6-A4F0-EFF54BA9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6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84C67F-108A-467C-B7E7-E66B88894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A35A5-67F0-41D3-A68A-02EDFD98E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459BB-F8E5-4BFD-ABF2-ECAF57E3B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92AE-F450-44C8-8C37-E7B355FC5A9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BC526-5CBF-4469-A41C-41B7E5F70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99EB7-C919-40DB-8A03-FF4C4391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7F3-E667-44C6-A4F0-EFF54BA9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66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7632-BF74-4AD9-A2F6-DEE550E67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3340D-5B8D-4AF6-A988-BF04D3080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7BAD2-49D9-467D-AAA1-DBA8EC96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CADA-0DAD-46AC-B153-367C08A904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FECCD-9F67-4B8D-BA45-151D9212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6EC3A-7520-425F-BF13-527F461C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2E72-221F-4CA9-88D7-B4116354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F42A-F9B4-40D1-8FBD-71947A03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01894-01ED-4679-9193-42DAB528B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8E9EA-7F23-4F9A-B319-A8C87909D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CADA-0DAD-46AC-B153-367C08A904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2A386-E29B-4D11-A551-B7A6BE0A5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E6829-D8AF-4D0F-9BB6-CA8210C0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2E72-221F-4CA9-88D7-B4116354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6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6D1B-AEB5-4D32-A88B-AE1C62CC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EBD13-EDEB-41A5-A481-65B7527F9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CB15E-74E0-4095-8FC9-F7A590BA8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CADA-0DAD-46AC-B153-367C08A904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5F35B-E379-4A75-BB57-ACD76B202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EC150-F2C8-452E-AD48-0715C550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2E72-221F-4CA9-88D7-B4116354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97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1DC4-E79A-4524-8673-E866E2E9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82AAA-D5A3-4DBB-825C-2FA815791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462E5-1C95-4D7F-AE97-7D5B71480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5B5E3-4DD1-4A22-B412-A2976CC9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CADA-0DAD-46AC-B153-367C08A904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10DC0-A71D-497A-8348-4EE26F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1E003-83D7-4C73-A9EF-B34CA155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2E72-221F-4CA9-88D7-B4116354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69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88749-AEA0-42BE-88DA-DD889674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61A8B-E21D-47BD-B34A-08F810D3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64375-9D8C-4FF5-83EA-BA6280ACE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F8467-0838-4AB5-A990-D829F97290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1352B-717E-4500-AC26-687ACE214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6A232-DC3D-4B44-BAD8-1D7975E7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CADA-0DAD-46AC-B153-367C08A904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89A900-C24E-448B-9F17-340C399B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CC1DA9-197A-4689-BC6A-6E961F6F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2E72-221F-4CA9-88D7-B4116354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22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F86F-1BB5-44D0-87A0-59254684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965E3-4623-401F-A5F0-FAAADB71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CADA-0DAD-46AC-B153-367C08A904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90CCD-B5FB-4B0D-A967-A5E19E45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D2B8F9-5056-4C5B-88A6-54DB1B87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2E72-221F-4CA9-88D7-B4116354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3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6CC10-FB76-4222-81D3-9F1E00E72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CADA-0DAD-46AC-B153-367C08A904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B66AA-25C1-4AEA-9999-CECE433D8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1EE34-1BA2-40C9-8D9D-DE14B81B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2E72-221F-4CA9-88D7-B4116354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59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70387-15F9-4DAE-AF89-1EC6D1D39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CBBAE-CC73-4E70-8D56-6AD903144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B5D1C-71AB-4CDE-B41A-04D34B052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A1FBE-2374-4453-87E4-7B60A490C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CADA-0DAD-46AC-B153-367C08A904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3EB2A-ABE4-45AF-9FDD-84BE4F59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7711F-7C6B-4EC1-8CCD-B07FACC0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2E72-221F-4CA9-88D7-B4116354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0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2592-41D3-43C9-AC66-2BED29FA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617FC-8206-44B4-BE29-7DBCC730F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C76B6-3FD8-4892-BC3F-9B2A8EFE8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92AE-F450-44C8-8C37-E7B355FC5A9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BAFDF-ED94-4E44-AE86-DA953C6E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003B4-DC04-4300-9121-299B815C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7F3-E667-44C6-A4F0-EFF54BA9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2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9AAC-E3CE-41EE-BBE5-BB2583E2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874E43-6D9D-4D2B-939F-4BA2F6FDA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F3A4E-DEF0-48FC-ABA2-E3D3D6ADC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8A929-4168-4FB6-90C5-9D099629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CADA-0DAD-46AC-B153-367C08A904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37934-7C7B-4641-8C4B-30627D1B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CC408-8290-418C-B5AE-344DF53B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2E72-221F-4CA9-88D7-B4116354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95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277CA-31EF-473E-A2C9-F4A29011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A9904F-2A01-4952-8C37-F2B3E82DD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541D3-E60D-467E-BE91-F7977E352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CADA-0DAD-46AC-B153-367C08A904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25400-1721-40C1-BB3D-01D2B9C56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7B42A-62EF-4E38-B688-FA0C64FD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2E72-221F-4CA9-88D7-B4116354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5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8D6104-A99A-420A-B967-1C1F30127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FE826-8E1B-40F7-9BE3-5A172A479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B45F6-C254-4C8E-B721-8BDC464D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CADA-0DAD-46AC-B153-367C08A904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81F2D-1575-4CFD-B649-4BFF0D3F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CC45A-C6A8-4A37-84C2-5274F7A5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92E72-221F-4CA9-88D7-B4116354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6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B6186-2FA4-4007-9FF9-9CAC5516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9452B-EA67-4CC7-9D59-AD33EA8D7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07980-D176-4B89-BD96-53CAB34C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92AE-F450-44C8-8C37-E7B355FC5A9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9E4E3-91F5-479A-A34C-BB6C6A527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929C3-0A1C-49B0-A0D2-9DB03023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7F3-E667-44C6-A4F0-EFF54BA9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5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A23F7-01E1-47D4-9BF0-BBD31368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FBB3B-B396-4E4F-B1A0-1B66D475B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9DA51-1051-4272-A9AB-88D715E6A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91F05-59DA-4359-AF61-1B0DB27D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92AE-F450-44C8-8C37-E7B355FC5A9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FA1A1-E472-4A60-B4D4-775055B7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38E88-CDC1-48AC-B1ED-8C3B0D27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7F3-E667-44C6-A4F0-EFF54BA9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8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53670-1380-4F1E-91FA-9101FC0D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728DF-4E71-4EC2-98D9-8A265F387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587A3-74B6-4C9D-BBBA-9183CEA86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C1B1A-FF7E-408A-8B41-1AF06A156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42C8B-03CA-4857-8A1A-94EF808D8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D15D1-5D3C-45FA-8EFC-96CA1EC0C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92AE-F450-44C8-8C37-E7B355FC5A9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D415AD-B718-4E4C-8CE4-86A7D7506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EACBD4-D1CD-4A24-A714-16019010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7F3-E667-44C6-A4F0-EFF54BA9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9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3764-5C3A-4418-9C2A-D55256CB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A7D85-1555-4A76-BB1E-58501FF2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92AE-F450-44C8-8C37-E7B355FC5A9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97FCF-1D7B-4FD3-872D-7308D568C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321FC-D84C-451B-81CA-80528E64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7F3-E667-44C6-A4F0-EFF54BA9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9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B11289-6FDB-4E1A-9BAF-1D948DC6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92AE-F450-44C8-8C37-E7B355FC5A9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A8F7-2983-4307-9429-D8AC00C6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30571-25A8-432C-8775-2D024333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7F3-E667-44C6-A4F0-EFF54BA9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4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3081-51CC-4417-A939-1A9FAE427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57CB8-990F-4AC7-9170-356FB11FD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309E4-4B05-41C2-8C9B-BE2E5E47C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57349-2CA2-413C-B830-ADAB9BFE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92AE-F450-44C8-8C37-E7B355FC5A9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70615-C10F-44F6-B60E-15CFC2531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8712C-62B4-4A17-820D-3C98F629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7F3-E667-44C6-A4F0-EFF54BA9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2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34A5-FF19-4447-AE07-8C2C836B3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4E4B1B-B3B7-4BAE-8326-F99079546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BC2F2-FC18-41EB-AB4F-DCDCA768D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65ECC-F96C-4815-A5B5-CFF152FC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92AE-F450-44C8-8C37-E7B355FC5A9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945C4-746A-4022-B929-15C022B16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36786-B481-4801-8950-AE1502B1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C7F3-E667-44C6-A4F0-EFF54BA9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0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22C2E6-E7C9-4F7D-9C56-3FC42397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BC8FE-628D-49EA-909D-3827D98C1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FD3E6-9E06-402B-81D1-A4673EA24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A92AE-F450-44C8-8C37-E7B355FC5A9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2A4C8-EACB-4615-B609-9BF6F0316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35A08-941D-47C8-8623-5C300AA1D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CC7F3-E667-44C6-A4F0-EFF54BA91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668543-D479-4561-AE16-44C0E4DC4B3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76592"/>
            <a:ext cx="1990348" cy="10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8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04D99D-93E3-4C22-98DF-7F900C35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E0B66-E247-4767-9774-D3E480BC7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64B81-6B8F-4BAF-B2A1-065EA0737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A92AE-F450-44C8-8C37-E7B355FC5A96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4C24B-A855-41C1-85F1-6D96B21B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3E38A-7C94-42C7-A4D7-2DF7B2ED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CC7F3-E667-44C6-A4F0-EFF54BA91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A3B3D-CCCC-4086-BD92-E98290BD824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76592"/>
            <a:ext cx="1990348" cy="10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6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92385"/>
            <a:ext cx="9144000" cy="2387600"/>
          </a:xfrm>
        </p:spPr>
        <p:txBody>
          <a:bodyPr/>
          <a:lstStyle/>
          <a:p>
            <a:r>
              <a:rPr lang="en-US" dirty="0"/>
              <a:t>Observations on Fusion Power Market Attractiveness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989137" y="4965468"/>
            <a:ext cx="6403136" cy="1377833"/>
          </a:xfrm>
          <a:prstGeom prst="rect">
            <a:avLst/>
          </a:prstGeom>
        </p:spPr>
        <p:txBody>
          <a:bodyPr lIns="0" tIns="0" rIns="0" bIns="0"/>
          <a:lstStyle/>
          <a:p>
            <a:pPr defTabSz="457200"/>
            <a:endParaRPr lang="en-US" sz="2000" dirty="0">
              <a:solidFill>
                <a:prstClr val="black"/>
              </a:solidFill>
            </a:endParaRPr>
          </a:p>
          <a:p>
            <a:pPr defTabSz="457200"/>
            <a:r>
              <a:rPr lang="en-US" sz="2000" dirty="0">
                <a:solidFill>
                  <a:prstClr val="black"/>
                </a:solidFill>
              </a:rPr>
              <a:t>Ryan Umstattd</a:t>
            </a:r>
          </a:p>
          <a:p>
            <a:pPr defTabSz="457200"/>
            <a:r>
              <a:rPr lang="en-US" sz="2000" dirty="0">
                <a:solidFill>
                  <a:prstClr val="black"/>
                </a:solidFill>
              </a:rPr>
              <a:t>Director, Tech-to-Market</a:t>
            </a:r>
          </a:p>
        </p:txBody>
      </p:sp>
    </p:spTree>
    <p:extLst>
      <p:ext uri="{BB962C8B-B14F-4D97-AF65-F5344CB8AC3E}">
        <p14:creationId xmlns:p14="http://schemas.microsoft.com/office/powerpoint/2010/main" val="1702716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490855"/>
            <a:ext cx="8728710" cy="709295"/>
          </a:xfrm>
        </p:spPr>
        <p:txBody>
          <a:bodyPr>
            <a:noAutofit/>
          </a:bodyPr>
          <a:lstStyle/>
          <a:p>
            <a:r>
              <a:rPr lang="en-US" sz="4000" dirty="0"/>
              <a:t>Getting there from here: can private financing support fusion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0210"/>
            <a:ext cx="10515600" cy="4496753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Attributes for matching investors with fusion development </a:t>
            </a:r>
          </a:p>
          <a:p>
            <a:pPr lvl="1"/>
            <a:r>
              <a:rPr lang="en-US" sz="2200" dirty="0"/>
              <a:t>The investors: philanthropic, mission-oriented, patient (a small but growing subset of general venture capital) OR energy sector strategic / corporate venture</a:t>
            </a:r>
          </a:p>
          <a:p>
            <a:pPr lvl="1"/>
            <a:r>
              <a:rPr lang="en-US" sz="2200" dirty="0"/>
              <a:t>The technology: development path needs well-defined stage gates</a:t>
            </a:r>
          </a:p>
          <a:p>
            <a:pPr lvl="2"/>
            <a:r>
              <a:rPr lang="en-US" sz="2200" dirty="0"/>
              <a:t>Demonstrate step-changes in valuation during development</a:t>
            </a:r>
          </a:p>
          <a:p>
            <a:pPr lvl="2"/>
            <a:r>
              <a:rPr lang="en-US" sz="2200" dirty="0"/>
              <a:t>Demonstrate quantified risk-reduction</a:t>
            </a:r>
          </a:p>
          <a:p>
            <a:endParaRPr lang="en-US" sz="2200" dirty="0"/>
          </a:p>
          <a:p>
            <a:r>
              <a:rPr lang="en-US" sz="2200" dirty="0"/>
              <a:t>Portfolio approach for both the investors and the technologies</a:t>
            </a:r>
          </a:p>
          <a:p>
            <a:pPr lvl="1"/>
            <a:r>
              <a:rPr lang="en-US" sz="2200" dirty="0"/>
              <a:t>To manage technology risk, need diverse, independent approaches</a:t>
            </a:r>
          </a:p>
          <a:p>
            <a:pPr lvl="1"/>
            <a:r>
              <a:rPr lang="en-US" sz="2200" dirty="0"/>
              <a:t>Need tiers of investors matched to each stage of tech risk / capital requirements</a:t>
            </a:r>
          </a:p>
          <a:p>
            <a:endParaRPr lang="en-US" sz="2200" dirty="0"/>
          </a:p>
          <a:p>
            <a:r>
              <a:rPr lang="en-US" sz="2200" dirty="0"/>
              <a:t>Opportunities for early revenue streams consistent with path to fusion energy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9DA0A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9B8720-E526-BD45-92D7-B4028BF31DD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1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B09E-8DAD-46E5-8A23-00742EA0A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C576A-E381-4065-B2C4-EB4A4C625E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0E6FE-2F15-45DC-A2D2-0C8CCCE5D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030" y="0"/>
            <a:ext cx="12640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0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" y="170815"/>
            <a:ext cx="10515600" cy="846455"/>
          </a:xfrm>
        </p:spPr>
        <p:txBody>
          <a:bodyPr>
            <a:noAutofit/>
          </a:bodyPr>
          <a:lstStyle/>
          <a:p>
            <a:r>
              <a:rPr lang="en-US" sz="4000" dirty="0"/>
              <a:t>The electricity market is a competitive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209867" y="627739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9DA0A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9B8720-E526-BD45-92D7-B4028BF31DD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43" y="1401490"/>
            <a:ext cx="6476971" cy="3693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720" y="1465357"/>
            <a:ext cx="5726853" cy="361712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7914" y="5262792"/>
            <a:ext cx="11318023" cy="850005"/>
          </a:xfrm>
        </p:spPr>
        <p:txBody>
          <a:bodyPr>
            <a:normAutofit/>
          </a:bodyPr>
          <a:lstStyle/>
          <a:p>
            <a:r>
              <a:rPr lang="en-US" sz="2000" dirty="0"/>
              <a:t>Signed power purchase agreements exist at or below $0.035/kWh (PV) and $0.02/kWh (Wind)</a:t>
            </a:r>
          </a:p>
          <a:p>
            <a:r>
              <a:rPr lang="en-US" sz="2000" dirty="0"/>
              <a:t>…but challenges remain for PV or Wind to serve as a merchant generator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369713" y="6277394"/>
            <a:ext cx="4783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https://www.energy.gov/eere/downloads/revolutionnow-2016-update</a:t>
            </a:r>
          </a:p>
        </p:txBody>
      </p:sp>
    </p:spTree>
    <p:extLst>
      <p:ext uri="{BB962C8B-B14F-4D97-AF65-F5344CB8AC3E}">
        <p14:creationId xmlns:p14="http://schemas.microsoft.com/office/powerpoint/2010/main" val="287292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487A932F-C09E-4A62-B683-D7D03742A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3" y="1021072"/>
            <a:ext cx="5704187" cy="427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" y="137160"/>
            <a:ext cx="10515600" cy="913448"/>
          </a:xfrm>
        </p:spPr>
        <p:txBody>
          <a:bodyPr>
            <a:normAutofit/>
          </a:bodyPr>
          <a:lstStyle/>
          <a:p>
            <a:r>
              <a:rPr lang="en-US" sz="4000" dirty="0"/>
              <a:t>But intermittent renewables are no panacea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9DA0A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9B8720-E526-BD45-92D7-B4028BF31DD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753" y="1359101"/>
            <a:ext cx="6272458" cy="2429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4760" y="6019110"/>
            <a:ext cx="2637031" cy="239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001" y="4028968"/>
            <a:ext cx="5469137" cy="19221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97014" y="5599548"/>
            <a:ext cx="5234777" cy="2155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23084" y="5989723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Budischak</a:t>
            </a:r>
            <a:r>
              <a:rPr lang="en-US" sz="1200" dirty="0"/>
              <a:t>, et al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12261" y="5344143"/>
            <a:ext cx="6478740" cy="891444"/>
          </a:xfrm>
        </p:spPr>
        <p:txBody>
          <a:bodyPr>
            <a:noAutofit/>
          </a:bodyPr>
          <a:lstStyle/>
          <a:p>
            <a:r>
              <a:rPr lang="en-US" sz="1800" dirty="0"/>
              <a:t>Fusion-specific benefits:</a:t>
            </a:r>
          </a:p>
          <a:p>
            <a:pPr lvl="1"/>
            <a:r>
              <a:rPr lang="en-US" sz="1800" dirty="0"/>
              <a:t>power density and geographic / seasonal independence</a:t>
            </a:r>
          </a:p>
          <a:p>
            <a:r>
              <a:rPr lang="en-US" sz="1800" dirty="0"/>
              <a:t>…but can fusion deliver re: cost and load-following?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630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58635AC-7AE1-45F1-9B8A-457BAC82D46A}"/>
              </a:ext>
            </a:extLst>
          </p:cNvPr>
          <p:cNvGrpSpPr/>
          <p:nvPr/>
        </p:nvGrpSpPr>
        <p:grpSpPr>
          <a:xfrm>
            <a:off x="300350" y="1285006"/>
            <a:ext cx="11586849" cy="5102352"/>
            <a:chOff x="300350" y="1237381"/>
            <a:chExt cx="11586849" cy="510235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97977EA-F972-4CC4-B2ED-3B345D5E6C96}"/>
                </a:ext>
              </a:extLst>
            </p:cNvPr>
            <p:cNvSpPr/>
            <p:nvPr/>
          </p:nvSpPr>
          <p:spPr>
            <a:xfrm>
              <a:off x="300350" y="1237381"/>
              <a:ext cx="11586849" cy="5102352"/>
            </a:xfrm>
            <a:prstGeom prst="roundRect">
              <a:avLst/>
            </a:prstGeom>
            <a:solidFill>
              <a:schemeClr val="accent1">
                <a:alpha val="8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lang="en-US" dirty="0"/>
                <a:t>Wind:</a:t>
              </a:r>
            </a:p>
            <a:p>
              <a:pPr algn="r"/>
              <a:r>
                <a:rPr lang="en-US" dirty="0"/>
                <a:t>71 Acres / MW</a:t>
              </a:r>
            </a:p>
          </p:txBody>
        </p:sp>
        <p:pic>
          <p:nvPicPr>
            <p:cNvPr id="1030" name="Picture 6" descr="Photography of Three White Windmills">
              <a:extLst>
                <a:ext uri="{FF2B5EF4-FFF2-40B4-BE49-F238E27FC236}">
                  <a16:creationId xmlns:a16="http://schemas.microsoft.com/office/drawing/2014/main" id="{BCD26630-A679-4183-B32B-49DCB0734D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4324" y="2223449"/>
              <a:ext cx="1907080" cy="25440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80AD95-C928-48AC-A575-ADA31ACC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" y="229005"/>
            <a:ext cx="10515600" cy="890271"/>
          </a:xfrm>
        </p:spPr>
        <p:txBody>
          <a:bodyPr>
            <a:normAutofit/>
          </a:bodyPr>
          <a:lstStyle/>
          <a:p>
            <a:r>
              <a:rPr lang="en-US" sz="4000" dirty="0"/>
              <a:t>Power plant footprints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3F2FC-C4D8-4596-A40B-02D4654C3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9DA0A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9B8720-E526-BD45-92D7-B4028BF31D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F24168-5791-4CA0-92EE-C2CE56A9D48A}"/>
              </a:ext>
            </a:extLst>
          </p:cNvPr>
          <p:cNvSpPr/>
          <p:nvPr/>
        </p:nvSpPr>
        <p:spPr>
          <a:xfrm>
            <a:off x="300350" y="6454416"/>
            <a:ext cx="10340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L. Stevens et al, “The footprint of energy: land use of U.S. electricity production,” Strata 2017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D60C37-1C16-410C-93B1-F2BCCBF56CF4}"/>
              </a:ext>
            </a:extLst>
          </p:cNvPr>
          <p:cNvGrpSpPr/>
          <p:nvPr/>
        </p:nvGrpSpPr>
        <p:grpSpPr>
          <a:xfrm>
            <a:off x="572375" y="1888300"/>
            <a:ext cx="8631936" cy="4216908"/>
            <a:chOff x="572375" y="1840675"/>
            <a:chExt cx="8631936" cy="421690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355E2EB-D307-4578-8CDC-2EA954F2860D}"/>
                </a:ext>
              </a:extLst>
            </p:cNvPr>
            <p:cNvSpPr/>
            <p:nvPr/>
          </p:nvSpPr>
          <p:spPr>
            <a:xfrm>
              <a:off x="572375" y="1840675"/>
              <a:ext cx="8631936" cy="421690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lang="en-US" dirty="0"/>
                <a:t>Solar:</a:t>
              </a:r>
            </a:p>
            <a:p>
              <a:pPr algn="r"/>
              <a:r>
                <a:rPr lang="en-US" dirty="0"/>
                <a:t>44 Acres / MW</a:t>
              </a:r>
            </a:p>
          </p:txBody>
        </p:sp>
        <p:pic>
          <p:nvPicPr>
            <p:cNvPr id="1028" name="Picture 4" descr="Top View Photo of Solar Panels">
              <a:extLst>
                <a:ext uri="{FF2B5EF4-FFF2-40B4-BE49-F238E27FC236}">
                  <a16:creationId xmlns:a16="http://schemas.microsoft.com/office/drawing/2014/main" id="{1679DF71-51FE-4524-B0B4-5CB2314795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903" y="2422023"/>
              <a:ext cx="4052616" cy="22775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824FFA-8483-487A-8AF3-BEFD40695229}"/>
              </a:ext>
            </a:extLst>
          </p:cNvPr>
          <p:cNvGrpSpPr/>
          <p:nvPr/>
        </p:nvGrpSpPr>
        <p:grpSpPr>
          <a:xfrm>
            <a:off x="874956" y="2881210"/>
            <a:ext cx="3657600" cy="2971800"/>
            <a:chOff x="1353441" y="2829277"/>
            <a:chExt cx="3657600" cy="27432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A607C09-B82C-404F-9EAF-BCB04FF2264B}"/>
                </a:ext>
              </a:extLst>
            </p:cNvPr>
            <p:cNvSpPr/>
            <p:nvPr/>
          </p:nvSpPr>
          <p:spPr>
            <a:xfrm>
              <a:off x="1353441" y="2829277"/>
              <a:ext cx="3657600" cy="27432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r"/>
              <a:r>
                <a:rPr lang="en-US" dirty="0"/>
                <a:t>Fuel-based power plant:</a:t>
              </a:r>
            </a:p>
            <a:p>
              <a:pPr algn="r"/>
              <a:r>
                <a:rPr lang="en-US" dirty="0"/>
                <a:t>13 Acres / MW</a:t>
              </a:r>
            </a:p>
          </p:txBody>
        </p:sp>
        <p:pic>
          <p:nvPicPr>
            <p:cNvPr id="13" name="Picture 2" descr="Lighted Buildings Near Body of Water">
              <a:extLst>
                <a:ext uri="{FF2B5EF4-FFF2-40B4-BE49-F238E27FC236}">
                  <a16:creationId xmlns:a16="http://schemas.microsoft.com/office/drawing/2014/main" id="{1AB916D4-A063-4780-80B7-BEEA6D3DF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680" y="3042394"/>
              <a:ext cx="3151121" cy="17709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FBD1490-0C32-4AD3-812A-6AFE3B1FAB23}"/>
              </a:ext>
            </a:extLst>
          </p:cNvPr>
          <p:cNvSpPr/>
          <p:nvPr/>
        </p:nvSpPr>
        <p:spPr>
          <a:xfrm>
            <a:off x="301751" y="1299335"/>
            <a:ext cx="11585448" cy="4334256"/>
          </a:xfrm>
          <a:prstGeom prst="roundRect">
            <a:avLst/>
          </a:prstGeom>
          <a:solidFill>
            <a:srgbClr val="F4792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Mumbai or Tokyo electricity demand: 1 MW / 60 acres</a:t>
            </a:r>
          </a:p>
        </p:txBody>
      </p:sp>
    </p:spTree>
    <p:extLst>
      <p:ext uri="{BB962C8B-B14F-4D97-AF65-F5344CB8AC3E}">
        <p14:creationId xmlns:p14="http://schemas.microsoft.com/office/powerpoint/2010/main" val="149063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" y="45086"/>
            <a:ext cx="8122920" cy="1082550"/>
          </a:xfrm>
        </p:spPr>
        <p:txBody>
          <a:bodyPr>
            <a:normAutofit/>
          </a:bodyPr>
          <a:lstStyle/>
          <a:p>
            <a:r>
              <a:rPr lang="en-US" sz="4000" dirty="0"/>
              <a:t>The scale of U.S. power plants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9DA0A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9B8720-E526-BD45-92D7-B4028BF31D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4853" y="5492517"/>
            <a:ext cx="11521238" cy="1082550"/>
          </a:xfrm>
        </p:spPr>
        <p:txBody>
          <a:bodyPr>
            <a:normAutofit/>
          </a:bodyPr>
          <a:lstStyle/>
          <a:p>
            <a:r>
              <a:rPr lang="en-US" sz="2000" dirty="0"/>
              <a:t>In 2016, plants larger than 1 </a:t>
            </a:r>
            <a:r>
              <a:rPr lang="en-US" sz="2000" dirty="0" err="1"/>
              <a:t>GWe</a:t>
            </a:r>
            <a:r>
              <a:rPr lang="en-US" sz="2000" dirty="0"/>
              <a:t> were responsible for 8% of U.S. electricity generation capacity</a:t>
            </a:r>
          </a:p>
          <a:p>
            <a:r>
              <a:rPr lang="en-US" sz="2000" dirty="0"/>
              <a:t>Of the ~17,000 plants with &gt; 1MWe capacity, only 76 are &gt; 1 </a:t>
            </a:r>
            <a:r>
              <a:rPr lang="en-US" sz="2000" dirty="0" err="1"/>
              <a:t>GWe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369713" y="6357404"/>
            <a:ext cx="515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All data from Form EIA-860 -- https://www.eia.gov/electricity/data/eia860/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404" y="1181609"/>
            <a:ext cx="4483905" cy="4053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34" y="1272746"/>
            <a:ext cx="4566096" cy="396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285115"/>
            <a:ext cx="10515600" cy="668973"/>
          </a:xfrm>
        </p:spPr>
        <p:txBody>
          <a:bodyPr>
            <a:normAutofit/>
          </a:bodyPr>
          <a:lstStyle/>
          <a:p>
            <a:r>
              <a:rPr lang="en-US" sz="4000" dirty="0"/>
              <a:t>Evolution of the U.S. power plant fleet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9DA0A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9B8720-E526-BD45-92D7-B4028BF31D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85533" y="972336"/>
            <a:ext cx="5156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All data from Form EIA-860 -- https://www.eia.gov/electricity/data/eia860/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2127" y="4738941"/>
            <a:ext cx="10303096" cy="1545465"/>
          </a:xfrm>
        </p:spPr>
        <p:txBody>
          <a:bodyPr>
            <a:normAutofit/>
          </a:bodyPr>
          <a:lstStyle/>
          <a:p>
            <a:r>
              <a:rPr lang="en-US" sz="2000" dirty="0"/>
              <a:t>Large scale plants are the exception rather than the rule</a:t>
            </a:r>
          </a:p>
          <a:p>
            <a:r>
              <a:rPr lang="en-US" sz="2000" dirty="0"/>
              <a:t>Smaller plants offer greater flexibility in:</a:t>
            </a:r>
          </a:p>
          <a:p>
            <a:pPr lvl="1"/>
            <a:r>
              <a:rPr lang="en-US" sz="2000" dirty="0"/>
              <a:t>financing options (to build)</a:t>
            </a:r>
          </a:p>
          <a:p>
            <a:pPr lvl="1"/>
            <a:r>
              <a:rPr lang="en-US" sz="2000" dirty="0"/>
              <a:t>matching load changes (in operation)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5" y="1291588"/>
            <a:ext cx="5280586" cy="3107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555" y="1291588"/>
            <a:ext cx="4988075" cy="29097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9CEE55-C5BF-46AF-A812-E6BCFBE35CD5}"/>
              </a:ext>
            </a:extLst>
          </p:cNvPr>
          <p:cNvSpPr txBox="1"/>
          <p:nvPr/>
        </p:nvSpPr>
        <p:spPr>
          <a:xfrm>
            <a:off x="6734435" y="6428603"/>
            <a:ext cx="49231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https://en.wikipedia.org/wiki/List_of_United_States_cities_by_population_density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30FEE7-208A-404C-A763-0B6BC4544E80}"/>
              </a:ext>
            </a:extLst>
          </p:cNvPr>
          <p:cNvGrpSpPr/>
          <p:nvPr/>
        </p:nvGrpSpPr>
        <p:grpSpPr>
          <a:xfrm>
            <a:off x="6745125" y="4399139"/>
            <a:ext cx="3750894" cy="2128320"/>
            <a:chOff x="6745125" y="4399139"/>
            <a:chExt cx="3750894" cy="21283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4DA063-BD53-4B50-99D9-1C99BBA36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45125" y="4399139"/>
              <a:ext cx="3750894" cy="212832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DA590C-530B-47C3-BF5B-1728C2DCD6CD}"/>
                </a:ext>
              </a:extLst>
            </p:cNvPr>
            <p:cNvSpPr txBox="1"/>
            <p:nvPr/>
          </p:nvSpPr>
          <p:spPr>
            <a:xfrm>
              <a:off x="8304313" y="4461942"/>
              <a:ext cx="2084032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# of high-density cities/towns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25922C-A9C0-4EBA-B0AA-210DEDB665EB}"/>
              </a:ext>
            </a:extLst>
          </p:cNvPr>
          <p:cNvCxnSpPr/>
          <p:nvPr/>
        </p:nvCxnSpPr>
        <p:spPr>
          <a:xfrm flipV="1">
            <a:off x="10736056" y="4738941"/>
            <a:ext cx="0" cy="30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763148-2418-42EA-8910-08090161AD1A}"/>
              </a:ext>
            </a:extLst>
          </p:cNvPr>
          <p:cNvCxnSpPr>
            <a:cxnSpLocks/>
          </p:cNvCxnSpPr>
          <p:nvPr/>
        </p:nvCxnSpPr>
        <p:spPr>
          <a:xfrm flipV="1">
            <a:off x="11197510" y="4738941"/>
            <a:ext cx="2153" cy="7598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4BE913-AB06-43FD-B308-6F1DF31AB86A}"/>
              </a:ext>
            </a:extLst>
          </p:cNvPr>
          <p:cNvCxnSpPr>
            <a:cxnSpLocks/>
          </p:cNvCxnSpPr>
          <p:nvPr/>
        </p:nvCxnSpPr>
        <p:spPr>
          <a:xfrm flipV="1">
            <a:off x="11647373" y="4738941"/>
            <a:ext cx="0" cy="13158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C641797-E689-4EE9-8269-6D0D9A517AC2}"/>
              </a:ext>
            </a:extLst>
          </p:cNvPr>
          <p:cNvCxnSpPr/>
          <p:nvPr/>
        </p:nvCxnSpPr>
        <p:spPr>
          <a:xfrm>
            <a:off x="10589741" y="4738941"/>
            <a:ext cx="1272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3883481-6275-416B-ADF7-BE5D832085E9}"/>
              </a:ext>
            </a:extLst>
          </p:cNvPr>
          <p:cNvSpPr txBox="1"/>
          <p:nvPr/>
        </p:nvSpPr>
        <p:spPr>
          <a:xfrm rot="16200000">
            <a:off x="10093355" y="5511693"/>
            <a:ext cx="12638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 GW-scale plant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6F959B-8942-4507-8CC4-ED9BFE8F3BC9}"/>
              </a:ext>
            </a:extLst>
          </p:cNvPr>
          <p:cNvSpPr txBox="1"/>
          <p:nvPr/>
        </p:nvSpPr>
        <p:spPr>
          <a:xfrm rot="16200000">
            <a:off x="10750340" y="5600372"/>
            <a:ext cx="109106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100 MW-scale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EFF018-588C-4436-B43A-0BA33F10DFB9}"/>
              </a:ext>
            </a:extLst>
          </p:cNvPr>
          <p:cNvSpPr txBox="1"/>
          <p:nvPr/>
        </p:nvSpPr>
        <p:spPr>
          <a:xfrm rot="16200000">
            <a:off x="11268229" y="5644346"/>
            <a:ext cx="101252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10 MW-scale</a:t>
            </a:r>
          </a:p>
        </p:txBody>
      </p:sp>
    </p:spTree>
    <p:extLst>
      <p:ext uri="{BB962C8B-B14F-4D97-AF65-F5344CB8AC3E}">
        <p14:creationId xmlns:p14="http://schemas.microsoft.com/office/powerpoint/2010/main" val="13762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87535"/>
            <a:ext cx="10134600" cy="843362"/>
          </a:xfrm>
        </p:spPr>
        <p:txBody>
          <a:bodyPr>
            <a:normAutofit/>
          </a:bodyPr>
          <a:lstStyle/>
          <a:p>
            <a:r>
              <a:rPr lang="en-US" sz="4000" dirty="0"/>
              <a:t>Things we’ve heard from utilities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075" y="1546097"/>
            <a:ext cx="9118996" cy="4811307"/>
          </a:xfrm>
        </p:spPr>
        <p:txBody>
          <a:bodyPr>
            <a:normAutofit/>
          </a:bodyPr>
          <a:lstStyle/>
          <a:p>
            <a:r>
              <a:rPr lang="en-US" sz="2800" dirty="0"/>
              <a:t>Load-following capability and frequency support</a:t>
            </a:r>
          </a:p>
          <a:p>
            <a:r>
              <a:rPr lang="en-US" sz="2800" dirty="0"/>
              <a:t>Sized to match load growth</a:t>
            </a:r>
          </a:p>
          <a:p>
            <a:r>
              <a:rPr lang="en-US" sz="2800" dirty="0"/>
              <a:t>Lower capital cost capacity additions</a:t>
            </a:r>
          </a:p>
          <a:p>
            <a:r>
              <a:rPr lang="en-US" sz="2800" dirty="0"/>
              <a:t>More distributed / incremental</a:t>
            </a:r>
          </a:p>
          <a:p>
            <a:r>
              <a:rPr lang="en-US" sz="2800" dirty="0"/>
              <a:t>Smaller footprint</a:t>
            </a:r>
          </a:p>
          <a:p>
            <a:r>
              <a:rPr lang="en-US" sz="2800" dirty="0"/>
              <a:t>More siting options</a:t>
            </a:r>
          </a:p>
          <a:p>
            <a:r>
              <a:rPr lang="en-US" sz="2800" dirty="0"/>
              <a:t>Enhanced safety / security</a:t>
            </a:r>
          </a:p>
          <a:p>
            <a:r>
              <a:rPr lang="en-US" sz="2800" dirty="0"/>
              <a:t>Shorter construction timeline</a:t>
            </a:r>
          </a:p>
          <a:p>
            <a:r>
              <a:rPr lang="en-US" sz="2800" dirty="0"/>
              <a:t>Smaller operational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9DA0A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9B8720-E526-BD45-92D7-B4028BF31DD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23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5" y="264075"/>
            <a:ext cx="6168390" cy="765885"/>
          </a:xfrm>
        </p:spPr>
        <p:txBody>
          <a:bodyPr>
            <a:normAutofit/>
          </a:bodyPr>
          <a:lstStyle/>
          <a:p>
            <a:r>
              <a:rPr lang="en-US" sz="4000" dirty="0"/>
              <a:t>Fusion adoption 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9DA0A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9B8720-E526-BD45-92D7-B4028BF31DD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image10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52211" y="993876"/>
            <a:ext cx="4868429" cy="5237797"/>
          </a:xfrm>
          <a:prstGeom prst="rect">
            <a:avLst/>
          </a:prstGeom>
          <a:ln/>
        </p:spPr>
      </p:pic>
      <p:sp>
        <p:nvSpPr>
          <p:cNvPr id="43" name="TextBox 42"/>
          <p:cNvSpPr txBox="1"/>
          <p:nvPr/>
        </p:nvSpPr>
        <p:spPr>
          <a:xfrm>
            <a:off x="525781" y="6410326"/>
            <a:ext cx="11522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L. </a:t>
            </a:r>
            <a:r>
              <a:rPr lang="en-US" sz="1200" dirty="0" err="1"/>
              <a:t>Spangher</a:t>
            </a:r>
            <a:r>
              <a:rPr lang="en-US" sz="1200" dirty="0"/>
              <a:t>, J. S. Vitter and R. Umstattd, “Characterizing Fusion Market Entry via an Agent-based Power Plant Fleet Model,” </a:t>
            </a:r>
            <a:r>
              <a:rPr lang="en-US" sz="1200" i="1" dirty="0"/>
              <a:t>Energy Strategy Reviews </a:t>
            </a:r>
            <a:r>
              <a:rPr lang="en-US" sz="1200" b="1" dirty="0"/>
              <a:t>26</a:t>
            </a:r>
            <a:r>
              <a:rPr lang="en-US" sz="1200" dirty="0"/>
              <a:t>, 100404 (Nov 2019)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5232686" y="1131010"/>
            <a:ext cx="6538704" cy="1646971"/>
          </a:xfrm>
        </p:spPr>
        <p:txBody>
          <a:bodyPr>
            <a:normAutofit/>
          </a:bodyPr>
          <a:lstStyle/>
          <a:p>
            <a:r>
              <a:rPr lang="en-US" sz="2000" dirty="0"/>
              <a:t>Key takeaways:</a:t>
            </a:r>
          </a:p>
          <a:p>
            <a:pPr lvl="1"/>
            <a:r>
              <a:rPr lang="en-US" sz="1800" dirty="0"/>
              <a:t>Later fusion entry generally equates to larger initial fusion plant additions due to larger total electricity demand</a:t>
            </a:r>
          </a:p>
          <a:p>
            <a:pPr lvl="1"/>
            <a:r>
              <a:rPr lang="en-US" sz="1800" dirty="0"/>
              <a:t>Depending on market share, fusion ramps up to approx. 3-15 </a:t>
            </a:r>
            <a:r>
              <a:rPr lang="en-US" sz="1800" dirty="0" err="1"/>
              <a:t>GWe</a:t>
            </a:r>
            <a:r>
              <a:rPr lang="en-US" sz="1800" dirty="0"/>
              <a:t> / </a:t>
            </a:r>
            <a:r>
              <a:rPr lang="en-US" sz="1800" dirty="0" err="1"/>
              <a:t>yr</a:t>
            </a:r>
            <a:r>
              <a:rPr lang="en-US" sz="1800" dirty="0"/>
              <a:t> capacity additions in U.S.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48225" y="2825250"/>
            <a:ext cx="4371975" cy="3268623"/>
            <a:chOff x="6348225" y="2825250"/>
            <a:chExt cx="4371975" cy="32686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8225" y="3017298"/>
              <a:ext cx="4371975" cy="307657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00378" y="2825250"/>
              <a:ext cx="307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Cordozo</a:t>
              </a:r>
              <a:r>
                <a:rPr lang="en-US" sz="1200" dirty="0"/>
                <a:t>, Lange, Kramer, JFE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280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217538"/>
            <a:ext cx="8065770" cy="759852"/>
          </a:xfrm>
        </p:spPr>
        <p:txBody>
          <a:bodyPr>
            <a:normAutofit/>
          </a:bodyPr>
          <a:lstStyle/>
          <a:p>
            <a:r>
              <a:rPr lang="en-US" sz="4000" dirty="0"/>
              <a:t>Opportunities overseas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209867" y="6357404"/>
            <a:ext cx="556068" cy="365125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9DA0A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9B8720-E526-BD45-92D7-B4028BF31DD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76" y="1372618"/>
            <a:ext cx="4247852" cy="3752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206" y="1321103"/>
            <a:ext cx="4266142" cy="39445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9713" y="6357404"/>
            <a:ext cx="4571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EIA International Energy Outlook 2016 -- DOE/EIA-0484(2016)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2" y="5473203"/>
            <a:ext cx="10875014" cy="75985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Net electricity generation in non-OECD countries rises twice as fast as in the OECD</a:t>
            </a:r>
          </a:p>
          <a:p>
            <a:r>
              <a:rPr lang="en-US" sz="2000" dirty="0"/>
              <a:t>Transmission &amp; distribution infrastructure still maturing in some markets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653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91625</TotalTime>
  <Words>613</Words>
  <Application>Microsoft Office PowerPoint</Application>
  <PresentationFormat>Widescreen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Custom Design</vt:lpstr>
      <vt:lpstr>Office Theme</vt:lpstr>
      <vt:lpstr>Observations on Fusion Power Market Attractiveness</vt:lpstr>
      <vt:lpstr>The electricity market is a competitive place</vt:lpstr>
      <vt:lpstr>But intermittent renewables are no panacea</vt:lpstr>
      <vt:lpstr>Power plant footprints</vt:lpstr>
      <vt:lpstr>The scale of U.S. power plants today</vt:lpstr>
      <vt:lpstr>Evolution of the U.S. power plant fleet</vt:lpstr>
      <vt:lpstr>Things we’ve heard from utilities</vt:lpstr>
      <vt:lpstr>Fusion adoption scenarios</vt:lpstr>
      <vt:lpstr>Opportunities overseas</vt:lpstr>
      <vt:lpstr>Getting there from here: can private financing support fusion development?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Holland</dc:creator>
  <cp:lastModifiedBy>Ryan Umstattd</cp:lastModifiedBy>
  <cp:revision>175</cp:revision>
  <cp:lastPrinted>2020-01-10T22:02:57Z</cp:lastPrinted>
  <dcterms:created xsi:type="dcterms:W3CDTF">2018-10-31T16:17:17Z</dcterms:created>
  <dcterms:modified xsi:type="dcterms:W3CDTF">2020-06-14T18:46:47Z</dcterms:modified>
</cp:coreProperties>
</file>